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67"/>
  </p:notesMasterIdLst>
  <p:handoutMasterIdLst>
    <p:handoutMasterId r:id="rId68"/>
  </p:handoutMasterIdLst>
  <p:sldIdLst>
    <p:sldId id="1129" r:id="rId6"/>
    <p:sldId id="1146" r:id="rId7"/>
    <p:sldId id="258" r:id="rId8"/>
    <p:sldId id="1147" r:id="rId9"/>
    <p:sldId id="1152" r:id="rId10"/>
    <p:sldId id="1148" r:id="rId11"/>
    <p:sldId id="1149" r:id="rId12"/>
    <p:sldId id="1153" r:id="rId13"/>
    <p:sldId id="1138" r:id="rId14"/>
    <p:sldId id="264" r:id="rId15"/>
    <p:sldId id="1150" r:id="rId16"/>
    <p:sldId id="1139" r:id="rId17"/>
    <p:sldId id="301" r:id="rId18"/>
    <p:sldId id="1154" r:id="rId19"/>
    <p:sldId id="302" r:id="rId20"/>
    <p:sldId id="1140" r:id="rId21"/>
    <p:sldId id="1141" r:id="rId22"/>
    <p:sldId id="1155" r:id="rId23"/>
    <p:sldId id="1156" r:id="rId24"/>
    <p:sldId id="1157" r:id="rId25"/>
    <p:sldId id="1158" r:id="rId26"/>
    <p:sldId id="266" r:id="rId27"/>
    <p:sldId id="1159" r:id="rId28"/>
    <p:sldId id="1160" r:id="rId29"/>
    <p:sldId id="1161" r:id="rId30"/>
    <p:sldId id="1151" r:id="rId31"/>
    <p:sldId id="1162" r:id="rId32"/>
    <p:sldId id="293" r:id="rId33"/>
    <p:sldId id="1164" r:id="rId34"/>
    <p:sldId id="1163" r:id="rId35"/>
    <p:sldId id="1165" r:id="rId36"/>
    <p:sldId id="1166" r:id="rId37"/>
    <p:sldId id="1167" r:id="rId38"/>
    <p:sldId id="1168" r:id="rId39"/>
    <p:sldId id="276" r:id="rId40"/>
    <p:sldId id="277" r:id="rId41"/>
    <p:sldId id="278" r:id="rId42"/>
    <p:sldId id="279" r:id="rId43"/>
    <p:sldId id="280" r:id="rId44"/>
    <p:sldId id="281" r:id="rId45"/>
    <p:sldId id="282" r:id="rId46"/>
    <p:sldId id="304" r:id="rId47"/>
    <p:sldId id="1169" r:id="rId48"/>
    <p:sldId id="1145" r:id="rId49"/>
    <p:sldId id="283" r:id="rId50"/>
    <p:sldId id="1170" r:id="rId51"/>
    <p:sldId id="1171" r:id="rId52"/>
    <p:sldId id="1172" r:id="rId53"/>
    <p:sldId id="1143" r:id="rId54"/>
    <p:sldId id="1173" r:id="rId55"/>
    <p:sldId id="272" r:id="rId56"/>
    <p:sldId id="273" r:id="rId57"/>
    <p:sldId id="274" r:id="rId58"/>
    <p:sldId id="275" r:id="rId59"/>
    <p:sldId id="287" r:id="rId60"/>
    <p:sldId id="288" r:id="rId61"/>
    <p:sldId id="289" r:id="rId62"/>
    <p:sldId id="290" r:id="rId63"/>
    <p:sldId id="291" r:id="rId64"/>
    <p:sldId id="952" r:id="rId65"/>
    <p:sldId id="110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46"/>
            <p14:sldId id="258"/>
            <p14:sldId id="1147"/>
            <p14:sldId id="1152"/>
            <p14:sldId id="1148"/>
            <p14:sldId id="1149"/>
            <p14:sldId id="1153"/>
            <p14:sldId id="1138"/>
            <p14:sldId id="264"/>
            <p14:sldId id="1150"/>
            <p14:sldId id="1139"/>
            <p14:sldId id="301"/>
            <p14:sldId id="1154"/>
            <p14:sldId id="302"/>
            <p14:sldId id="1140"/>
            <p14:sldId id="1141"/>
            <p14:sldId id="1155"/>
            <p14:sldId id="1156"/>
            <p14:sldId id="1157"/>
            <p14:sldId id="1158"/>
            <p14:sldId id="266"/>
            <p14:sldId id="1159"/>
            <p14:sldId id="1160"/>
            <p14:sldId id="1161"/>
            <p14:sldId id="1151"/>
            <p14:sldId id="1162"/>
            <p14:sldId id="293"/>
            <p14:sldId id="1164"/>
            <p14:sldId id="1163"/>
            <p14:sldId id="1165"/>
            <p14:sldId id="1166"/>
            <p14:sldId id="1167"/>
            <p14:sldId id="1168"/>
            <p14:sldId id="276"/>
            <p14:sldId id="277"/>
            <p14:sldId id="278"/>
            <p14:sldId id="279"/>
            <p14:sldId id="280"/>
            <p14:sldId id="281"/>
            <p14:sldId id="282"/>
            <p14:sldId id="304"/>
            <p14:sldId id="1169"/>
            <p14:sldId id="1145"/>
            <p14:sldId id="283"/>
            <p14:sldId id="1170"/>
            <p14:sldId id="1171"/>
            <p14:sldId id="1172"/>
            <p14:sldId id="1143"/>
            <p14:sldId id="1173"/>
            <p14:sldId id="272"/>
            <p14:sldId id="273"/>
            <p14:sldId id="274"/>
            <p14:sldId id="275"/>
            <p14:sldId id="287"/>
            <p14:sldId id="288"/>
            <p14:sldId id="289"/>
            <p14:sldId id="290"/>
            <p14:sldId id="291"/>
            <p14:sldId id="952"/>
            <p14:sldId id="11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85" autoAdjust="0"/>
    <p:restoredTop sz="83740" autoAdjust="0"/>
  </p:normalViewPr>
  <p:slideViewPr>
    <p:cSldViewPr snapToGrid="0" showGuides="1">
      <p:cViewPr varScale="1">
        <p:scale>
          <a:sx n="50" d="100"/>
          <a:sy n="50" d="100"/>
        </p:scale>
        <p:origin x="168" y="1392"/>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b="1" dirty="0">
                <a:solidFill>
                  <a:srgbClr val="FF0000"/>
                </a:solidFill>
              </a:rPr>
              <a:t>Days</a:t>
            </a:r>
            <a:r>
              <a:rPr lang="en-US" b="1" baseline="0" dirty="0">
                <a:solidFill>
                  <a:srgbClr val="FF0000"/>
                </a:solidFill>
              </a:rPr>
              <a:t> between release of critical and High severity vulnerabilities</a:t>
            </a:r>
            <a:endParaRPr lang="en-US" b="1" dirty="0">
              <a:solidFill>
                <a:srgbClr val="FF0000"/>
              </a:solidFill>
            </a:endParaRPr>
          </a:p>
        </c:rich>
      </c:tx>
      <c:layout>
        <c:manualLayout>
          <c:xMode val="edge"/>
          <c:yMode val="edge"/>
          <c:x val="4.0412175239668613E-2"/>
          <c:y val="2.8493615111836817E-2"/>
        </c:manualLayout>
      </c:layout>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1"/>
          <c:order val="0"/>
          <c:tx>
            <c:strRef>
              <c:f>Sheet1!$B$1</c:f>
              <c:strCache>
                <c:ptCount val="1"/>
                <c:pt idx="0">
                  <c:v>Critical</c:v>
                </c:pt>
              </c:strCache>
            </c:strRef>
          </c:tx>
          <c:spPr>
            <a:ln w="50800" cap="rnd">
              <a:solidFill>
                <a:srgbClr val="FF0000"/>
              </a:solidFill>
              <a:round/>
            </a:ln>
            <a:effectLst/>
          </c:spPr>
          <c:marker>
            <c:symbol val="none"/>
          </c:marker>
          <c:cat>
            <c:numRef>
              <c:f>Sheet1!$A$2:$A$7</c:f>
              <c:numCache>
                <c:formatCode>General</c:formatCode>
                <c:ptCount val="6"/>
                <c:pt idx="0">
                  <c:v>2017</c:v>
                </c:pt>
                <c:pt idx="1">
                  <c:v>2016</c:v>
                </c:pt>
                <c:pt idx="2">
                  <c:v>2015</c:v>
                </c:pt>
                <c:pt idx="3">
                  <c:v>2014</c:v>
                </c:pt>
                <c:pt idx="4">
                  <c:v>2013</c:v>
                </c:pt>
                <c:pt idx="5">
                  <c:v>2012</c:v>
                </c:pt>
              </c:numCache>
            </c:numRef>
          </c:cat>
          <c:val>
            <c:numRef>
              <c:f>Sheet1!$B$2:$B$7</c:f>
              <c:numCache>
                <c:formatCode>General</c:formatCode>
                <c:ptCount val="6"/>
                <c:pt idx="0">
                  <c:v>0.4</c:v>
                </c:pt>
                <c:pt idx="1">
                  <c:v>0.5</c:v>
                </c:pt>
                <c:pt idx="2">
                  <c:v>0.8</c:v>
                </c:pt>
                <c:pt idx="3">
                  <c:v>1.7</c:v>
                </c:pt>
                <c:pt idx="4">
                  <c:v>2</c:v>
                </c:pt>
                <c:pt idx="5">
                  <c:v>2.2999999999999998</c:v>
                </c:pt>
              </c:numCache>
            </c:numRef>
          </c:val>
          <c:smooth val="0"/>
          <c:extLst>
            <c:ext xmlns:c16="http://schemas.microsoft.com/office/drawing/2014/chart" uri="{C3380CC4-5D6E-409C-BE32-E72D297353CC}">
              <c16:uniqueId val="{00000000-0556-324A-8B29-54DD4D29CEB8}"/>
            </c:ext>
          </c:extLst>
        </c:ser>
        <c:ser>
          <c:idx val="2"/>
          <c:order val="1"/>
          <c:tx>
            <c:strRef>
              <c:f>Sheet1!$C$1</c:f>
              <c:strCache>
                <c:ptCount val="1"/>
                <c:pt idx="0">
                  <c:v>High</c:v>
                </c:pt>
              </c:strCache>
            </c:strRef>
          </c:tx>
          <c:spPr>
            <a:ln w="50800" cap="rnd">
              <a:solidFill>
                <a:schemeClr val="tx2"/>
              </a:solidFill>
              <a:round/>
            </a:ln>
            <a:effectLst/>
          </c:spPr>
          <c:marker>
            <c:symbol val="none"/>
          </c:marker>
          <c:cat>
            <c:numRef>
              <c:f>Sheet1!$A$2:$A$7</c:f>
              <c:numCache>
                <c:formatCode>General</c:formatCode>
                <c:ptCount val="6"/>
                <c:pt idx="0">
                  <c:v>2017</c:v>
                </c:pt>
                <c:pt idx="1">
                  <c:v>2016</c:v>
                </c:pt>
                <c:pt idx="2">
                  <c:v>2015</c:v>
                </c:pt>
                <c:pt idx="3">
                  <c:v>2014</c:v>
                </c:pt>
                <c:pt idx="4">
                  <c:v>2013</c:v>
                </c:pt>
                <c:pt idx="5">
                  <c:v>2012</c:v>
                </c:pt>
              </c:numCache>
            </c:numRef>
          </c:cat>
          <c:val>
            <c:numRef>
              <c:f>Sheet1!$C$2:$C$7</c:f>
              <c:numCache>
                <c:formatCode>General</c:formatCode>
                <c:ptCount val="6"/>
                <c:pt idx="0">
                  <c:v>0.2</c:v>
                </c:pt>
                <c:pt idx="1">
                  <c:v>0.6</c:v>
                </c:pt>
                <c:pt idx="2">
                  <c:v>0.9</c:v>
                </c:pt>
                <c:pt idx="3">
                  <c:v>1.4</c:v>
                </c:pt>
                <c:pt idx="4">
                  <c:v>2.1</c:v>
                </c:pt>
                <c:pt idx="5">
                  <c:v>2.9</c:v>
                </c:pt>
              </c:numCache>
            </c:numRef>
          </c:val>
          <c:smooth val="0"/>
          <c:extLst>
            <c:ext xmlns:c16="http://schemas.microsoft.com/office/drawing/2014/chart" uri="{C3380CC4-5D6E-409C-BE32-E72D297353CC}">
              <c16:uniqueId val="{0000003F-0556-324A-8B29-54DD4D29CEB8}"/>
            </c:ext>
          </c:extLst>
        </c:ser>
        <c:dLbls>
          <c:dLblPos val="ctr"/>
          <c:showLegendKey val="0"/>
          <c:showVal val="0"/>
          <c:showCatName val="0"/>
          <c:showSerName val="0"/>
          <c:showPercent val="0"/>
          <c:showBubbleSize val="0"/>
        </c:dLbls>
        <c:smooth val="0"/>
        <c:axId val="-1303810720"/>
        <c:axId val="-1303808400"/>
      </c:lineChart>
      <c:catAx>
        <c:axId val="-130381072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DAYS</a:t>
                </a:r>
                <a:r>
                  <a:rPr lang="en-US" baseline="0" dirty="0"/>
                  <a:t> BETWEEN</a:t>
                </a:r>
                <a:endParaRPr lang="en-US"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03810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7/31/18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56356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356100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17</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18</a:t>
            </a:fld>
            <a:endParaRPr lang="en-US" dirty="0"/>
          </a:p>
        </p:txBody>
      </p:sp>
    </p:spTree>
    <p:extLst>
      <p:ext uri="{BB962C8B-B14F-4D97-AF65-F5344CB8AC3E}">
        <p14:creationId xmlns:p14="http://schemas.microsoft.com/office/powerpoint/2010/main" val="288614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19</a:t>
            </a:fld>
            <a:endParaRPr lang="en-US" dirty="0"/>
          </a:p>
        </p:txBody>
      </p:sp>
    </p:spTree>
    <p:extLst>
      <p:ext uri="{BB962C8B-B14F-4D97-AF65-F5344CB8AC3E}">
        <p14:creationId xmlns:p14="http://schemas.microsoft.com/office/powerpoint/2010/main" val="91510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20</a:t>
            </a:fld>
            <a:endParaRPr lang="en-US" dirty="0"/>
          </a:p>
        </p:txBody>
      </p:sp>
    </p:spTree>
    <p:extLst>
      <p:ext uri="{BB962C8B-B14F-4D97-AF65-F5344CB8AC3E}">
        <p14:creationId xmlns:p14="http://schemas.microsoft.com/office/powerpoint/2010/main" val="380199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E048C-7CC7-9E4D-9669-D1BE94CBE744}"/>
              </a:ext>
            </a:extLst>
          </p:cNvPr>
          <p:cNvSpPr>
            <a:spLocks noGrp="1"/>
          </p:cNvSpPr>
          <p:nvPr>
            <p:ph type="ftr" sz="quarter" idx="10"/>
          </p:nvPr>
        </p:nvSpPr>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67626D-831C-344C-A773-F0152CA2A0C5}"/>
              </a:ext>
            </a:extLst>
          </p:cNvPr>
          <p:cNvSpPr>
            <a:spLocks noGrp="1"/>
          </p:cNvSpPr>
          <p:nvPr>
            <p:ph type="sldNum" sz="quarter" idx="11"/>
          </p:nvPr>
        </p:nvSpPr>
        <p:spPr/>
        <p:txBody>
          <a:bodyPr/>
          <a:lstStyle/>
          <a:p>
            <a:fld id="{49DF86D6-4B9D-4B83-AF23-D696D3CD110A}" type="slidenum">
              <a:rPr lang="en-US" smtClean="0"/>
              <a:pPr/>
              <a:t>11</a:t>
            </a:fld>
            <a:endParaRPr lang="en-US" dirty="0"/>
          </a:p>
        </p:txBody>
      </p:sp>
      <p:pic>
        <p:nvPicPr>
          <p:cNvPr id="4" name="Picture 3">
            <a:extLst>
              <a:ext uri="{FF2B5EF4-FFF2-40B4-BE49-F238E27FC236}">
                <a16:creationId xmlns:a16="http://schemas.microsoft.com/office/drawing/2014/main" id="{8C9565CA-2D68-544B-A547-B2E612F875CB}"/>
              </a:ext>
            </a:extLst>
          </p:cNvPr>
          <p:cNvPicPr>
            <a:picLocks noChangeAspect="1"/>
          </p:cNvPicPr>
          <p:nvPr/>
        </p:nvPicPr>
        <p:blipFill>
          <a:blip r:embed="rId2"/>
          <a:stretch>
            <a:fillRect/>
          </a:stretch>
        </p:blipFill>
        <p:spPr>
          <a:xfrm>
            <a:off x="1429789" y="465512"/>
            <a:ext cx="9450482" cy="5054139"/>
          </a:xfrm>
          <a:prstGeom prst="rect">
            <a:avLst/>
          </a:prstGeom>
        </p:spPr>
      </p:pic>
      <p:sp>
        <p:nvSpPr>
          <p:cNvPr id="5" name="TextBox 4">
            <a:extLst>
              <a:ext uri="{FF2B5EF4-FFF2-40B4-BE49-F238E27FC236}">
                <a16:creationId xmlns:a16="http://schemas.microsoft.com/office/drawing/2014/main" id="{3FBE444E-9381-9847-BD92-39EB4902269E}"/>
              </a:ext>
            </a:extLst>
          </p:cNvPr>
          <p:cNvSpPr txBox="1"/>
          <p:nvPr/>
        </p:nvSpPr>
        <p:spPr>
          <a:xfrm>
            <a:off x="1429789"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http://training.f5agility.com</a:t>
            </a:r>
          </a:p>
        </p:txBody>
      </p:sp>
      <p:sp>
        <p:nvSpPr>
          <p:cNvPr id="6" name="TextBox 5">
            <a:extLst>
              <a:ext uri="{FF2B5EF4-FFF2-40B4-BE49-F238E27FC236}">
                <a16:creationId xmlns:a16="http://schemas.microsoft.com/office/drawing/2014/main" id="{2581F382-F9EC-0048-983A-33F4D7877FA0}"/>
              </a:ext>
            </a:extLst>
          </p:cNvPr>
          <p:cNvSpPr txBox="1"/>
          <p:nvPr/>
        </p:nvSpPr>
        <p:spPr>
          <a:xfrm>
            <a:off x="6241770"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Class #: 201</a:t>
            </a:r>
          </a:p>
        </p:txBody>
      </p:sp>
    </p:spTree>
    <p:extLst>
      <p:ext uri="{BB962C8B-B14F-4D97-AF65-F5344CB8AC3E}">
        <p14:creationId xmlns:p14="http://schemas.microsoft.com/office/powerpoint/2010/main" val="131246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549276" y="1219200"/>
            <a:ext cx="7368826"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039589"/>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
        <p:nvSpPr>
          <p:cNvPr id="9" name="Title 3">
            <a:extLst>
              <a:ext uri="{FF2B5EF4-FFF2-40B4-BE49-F238E27FC236}">
                <a16:creationId xmlns:a16="http://schemas.microsoft.com/office/drawing/2014/main" id="{E2F45D0C-097D-754D-A07C-4D53210C80B4}"/>
              </a:ext>
            </a:extLst>
          </p:cNvPr>
          <p:cNvSpPr>
            <a:spLocks noGrp="1"/>
          </p:cNvSpPr>
          <p:nvPr>
            <p:ph type="title"/>
          </p:nvPr>
        </p:nvSpPr>
        <p:spPr>
          <a:xfrm>
            <a:off x="304800" y="304801"/>
            <a:ext cx="11582400" cy="867930"/>
          </a:xfrm>
        </p:spPr>
        <p:txBody>
          <a:bodyPr/>
          <a:lstStyle/>
          <a:p>
            <a:r>
              <a:rPr lang="en-US" dirty="0"/>
              <a:t>Connections by TLS version</a:t>
            </a:r>
          </a:p>
        </p:txBody>
      </p:sp>
    </p:spTree>
    <p:extLst>
      <p:ext uri="{BB962C8B-B14F-4D97-AF65-F5344CB8AC3E}">
        <p14:creationId xmlns:p14="http://schemas.microsoft.com/office/powerpoint/2010/main" val="1592780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B824E804-E722-C34B-8071-040460852C57}"/>
              </a:ext>
            </a:extLst>
          </p:cNvPr>
          <p:cNvSpPr/>
          <p:nvPr/>
        </p:nvSpPr>
        <p:spPr>
          <a:xfrm>
            <a:off x="432079" y="2997200"/>
            <a:ext cx="11324492" cy="34236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1646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FA93054B-8287-6D43-9243-62BCA328C35D}"/>
              </a:ext>
            </a:extLst>
          </p:cNvPr>
          <p:cNvSpPr/>
          <p:nvPr/>
        </p:nvSpPr>
        <p:spPr>
          <a:xfrm>
            <a:off x="433754" y="1006477"/>
            <a:ext cx="11324492" cy="19145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870E8F5-C2D9-FB42-BD36-62CCE3D620F6}"/>
              </a:ext>
            </a:extLst>
          </p:cNvPr>
          <p:cNvSpPr/>
          <p:nvPr/>
        </p:nvSpPr>
        <p:spPr>
          <a:xfrm>
            <a:off x="433754" y="4673600"/>
            <a:ext cx="11324492" cy="177799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42681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2018</a:t>
            </a:r>
            <a:br>
              <a:rPr lang="en-US" dirty="0"/>
            </a:br>
            <a:r>
              <a:rPr lang="en-US" sz="4000" dirty="0"/>
              <a:t>Lab: </a:t>
            </a:r>
            <a:r>
              <a:rPr lang="en-US" sz="4000" dirty="0" err="1"/>
              <a:t>iRules</a:t>
            </a:r>
            <a:r>
              <a:rPr lang="en-US" sz="4000" dirty="0"/>
              <a:t> - Security</a:t>
            </a:r>
            <a:endParaRPr lang="en-US" dirty="0"/>
          </a:p>
        </p:txBody>
      </p:sp>
      <p:sp>
        <p:nvSpPr>
          <p:cNvPr id="7" name="Subtitle 6"/>
          <p:cNvSpPr>
            <a:spLocks noGrp="1"/>
          </p:cNvSpPr>
          <p:nvPr>
            <p:ph type="subTitle" idx="1"/>
          </p:nvPr>
        </p:nvSpPr>
        <p:spPr/>
        <p:txBody>
          <a:bodyPr/>
          <a:lstStyle/>
          <a:p>
            <a:r>
              <a:rPr lang="en-US" dirty="0"/>
              <a:t>Speaker name, Job Title</a:t>
            </a:r>
          </a:p>
        </p:txBody>
      </p:sp>
      <p:sp>
        <p:nvSpPr>
          <p:cNvPr id="3" name="Text Placeholder 2">
            <a:extLst>
              <a:ext uri="{FF2B5EF4-FFF2-40B4-BE49-F238E27FC236}">
                <a16:creationId xmlns:a16="http://schemas.microsoft.com/office/drawing/2014/main" id="{03498DF5-5CA4-E34A-813B-D3B69FEEC27E}"/>
              </a:ext>
            </a:extLst>
          </p:cNvPr>
          <p:cNvSpPr>
            <a:spLocks noGrp="1"/>
          </p:cNvSpPr>
          <p:nvPr>
            <p:ph type="body" sz="quarter" idx="12"/>
          </p:nvPr>
        </p:nvSpPr>
        <p:spPr/>
        <p:txBody>
          <a:bodyPr/>
          <a:lstStyle/>
          <a:p>
            <a:endParaRPr lang="en-US"/>
          </a:p>
        </p:txBody>
      </p:sp>
      <p:sp>
        <p:nvSpPr>
          <p:cNvPr id="2" name="Rectangle 1">
            <a:extLst>
              <a:ext uri="{FF2B5EF4-FFF2-40B4-BE49-F238E27FC236}">
                <a16:creationId xmlns:a16="http://schemas.microsoft.com/office/drawing/2014/main" id="{58543778-1B9E-4041-A023-F7AFD76FD692}"/>
              </a:ext>
            </a:extLst>
          </p:cNvPr>
          <p:cNvSpPr/>
          <p:nvPr/>
        </p:nvSpPr>
        <p:spPr>
          <a:xfrm>
            <a:off x="286990" y="3313559"/>
            <a:ext cx="5139120" cy="1052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0461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D6005C2F-0076-694A-A006-2273F1A77033}"/>
              </a:ext>
            </a:extLst>
          </p:cNvPr>
          <p:cNvSpPr/>
          <p:nvPr/>
        </p:nvSpPr>
        <p:spPr>
          <a:xfrm>
            <a:off x="304800" y="1006476"/>
            <a:ext cx="11324492" cy="35909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30079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A99C0B-AFCE-A14F-AEE2-F92CB3DE9BD8}"/>
              </a:ext>
            </a:extLst>
          </p:cNvPr>
          <p:cNvSpPr txBox="1"/>
          <p:nvPr/>
        </p:nvSpPr>
        <p:spPr>
          <a:xfrm>
            <a:off x="304800" y="891387"/>
            <a:ext cx="10563306" cy="590931"/>
          </a:xfrm>
          <a:prstGeom prst="rect">
            <a:avLst/>
          </a:prstGeom>
          <a:noFill/>
        </p:spPr>
        <p:txBody>
          <a:bodyPr wrap="square" lIns="155448" tIns="155448" rIns="155448" bIns="155448" rtlCol="0">
            <a:spAutoFit/>
          </a:bodyPr>
          <a:lstStyle/>
          <a:p>
            <a:r>
              <a:rPr lang="en-US"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85184"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2423916" y="4788976"/>
            <a:ext cx="3495675" cy="1570854"/>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286395" y="4794137"/>
            <a:ext cx="3904038" cy="1565693"/>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59FBCD83-D7F5-8F4E-BC74-943D554358AC}"/>
              </a:ext>
            </a:extLst>
          </p:cNvPr>
          <p:cNvSpPr>
            <a:spLocks noGrp="1"/>
          </p:cNvSpPr>
          <p:nvPr>
            <p:ph type="title"/>
          </p:nvPr>
        </p:nvSpPr>
        <p:spPr>
          <a:xfrm>
            <a:off x="304800" y="304801"/>
            <a:ext cx="11582400" cy="867930"/>
          </a:xfrm>
        </p:spPr>
        <p:txBody>
          <a:bodyPr/>
          <a:lstStyle/>
          <a:p>
            <a:r>
              <a:rPr lang="en-US" dirty="0"/>
              <a:t>F5 ASM hooks</a:t>
            </a:r>
          </a:p>
        </p:txBody>
      </p:sp>
    </p:spTree>
    <p:extLst>
      <p:ext uri="{BB962C8B-B14F-4D97-AF65-F5344CB8AC3E}">
        <p14:creationId xmlns:p14="http://schemas.microsoft.com/office/powerpoint/2010/main" val="35283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Tree>
    <p:extLst>
      <p:ext uri="{BB962C8B-B14F-4D97-AF65-F5344CB8AC3E}">
        <p14:creationId xmlns:p14="http://schemas.microsoft.com/office/powerpoint/2010/main" val="184484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2" name="Rectangle 1">
            <a:extLst>
              <a:ext uri="{FF2B5EF4-FFF2-40B4-BE49-F238E27FC236}">
                <a16:creationId xmlns:a16="http://schemas.microsoft.com/office/drawing/2014/main" id="{E4449634-EBF1-3745-902D-2BD042161AE8}"/>
              </a:ext>
            </a:extLst>
          </p:cNvPr>
          <p:cNvSpPr/>
          <p:nvPr/>
        </p:nvSpPr>
        <p:spPr>
          <a:xfrm>
            <a:off x="432079" y="1818752"/>
            <a:ext cx="11324492" cy="46021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76534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AD516B85-C998-8941-B098-DA7B85760935}"/>
              </a:ext>
            </a:extLst>
          </p:cNvPr>
          <p:cNvSpPr/>
          <p:nvPr/>
        </p:nvSpPr>
        <p:spPr>
          <a:xfrm>
            <a:off x="432079" y="1020727"/>
            <a:ext cx="11324492" cy="214777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C2EAB74-3475-834C-A1BC-105BE953CFA2}"/>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4213031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B1BD9D2B-892E-6549-9D97-F5B50DF027DD}"/>
              </a:ext>
            </a:extLst>
          </p:cNvPr>
          <p:cNvSpPr/>
          <p:nvPr/>
        </p:nvSpPr>
        <p:spPr>
          <a:xfrm>
            <a:off x="432079" y="1020727"/>
            <a:ext cx="11324492" cy="8187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8CBEEAD-92BB-DA40-B10B-38AF3C05D16A}"/>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graphicFrame>
        <p:nvGraphicFramePr>
          <p:cNvPr id="6" name="Table 5">
            <a:extLst>
              <a:ext uri="{FF2B5EF4-FFF2-40B4-BE49-F238E27FC236}">
                <a16:creationId xmlns:a16="http://schemas.microsoft.com/office/drawing/2014/main" id="{BA47BEDC-28B7-C245-AFFD-2C1B47B137AA}"/>
              </a:ext>
            </a:extLst>
          </p:cNvPr>
          <p:cNvGraphicFramePr>
            <a:graphicFrameLocks noGrp="1"/>
          </p:cNvGraphicFramePr>
          <p:nvPr>
            <p:extLst/>
          </p:nvPr>
        </p:nvGraphicFramePr>
        <p:xfrm>
          <a:off x="10656326" y="1587058"/>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67CFBF69-4CF1-3B45-99EE-56D36E6D3D3A}"/>
              </a:ext>
            </a:extLst>
          </p:cNvPr>
          <p:cNvSpPr/>
          <p:nvPr/>
        </p:nvSpPr>
        <p:spPr>
          <a:xfrm>
            <a:off x="10568921" y="1172731"/>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Tree>
    <p:extLst>
      <p:ext uri="{BB962C8B-B14F-4D97-AF65-F5344CB8AC3E}">
        <p14:creationId xmlns:p14="http://schemas.microsoft.com/office/powerpoint/2010/main" val="2944365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pic>
        <p:nvPicPr>
          <p:cNvPr id="4" name="Picture 3">
            <a:extLst>
              <a:ext uri="{FF2B5EF4-FFF2-40B4-BE49-F238E27FC236}">
                <a16:creationId xmlns:a16="http://schemas.microsoft.com/office/drawing/2014/main" id="{62B78610-FDC4-064D-A4C8-1B2844ECC2F6}"/>
              </a:ext>
            </a:extLst>
          </p:cNvPr>
          <p:cNvPicPr>
            <a:picLocks noChangeAspect="1"/>
          </p:cNvPicPr>
          <p:nvPr/>
        </p:nvPicPr>
        <p:blipFill>
          <a:blip r:embed="rId2"/>
          <a:stretch>
            <a:fillRect/>
          </a:stretch>
        </p:blipFill>
        <p:spPr>
          <a:xfrm>
            <a:off x="5968093" y="304801"/>
            <a:ext cx="5999491" cy="1450426"/>
          </a:xfrm>
          <a:prstGeom prst="rect">
            <a:avLst/>
          </a:prstGeom>
        </p:spPr>
      </p:pic>
    </p:spTree>
    <p:extLst>
      <p:ext uri="{BB962C8B-B14F-4D97-AF65-F5344CB8AC3E}">
        <p14:creationId xmlns:p14="http://schemas.microsoft.com/office/powerpoint/2010/main" val="64763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3363B34A-DBDD-3948-BFE8-333A1B6AEA1C}"/>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97408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03FA4EB-7737-4B48-82F0-AC4C122A9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193154"/>
            <a:ext cx="7470861" cy="1282700"/>
          </a:xfrm>
          <a:prstGeom prst="rect">
            <a:avLst/>
          </a:prstGeom>
          <a:noFill/>
          <a:ln w="28575">
            <a:solidFill>
              <a:srgbClr val="E4002B"/>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itle 3">
            <a:extLst>
              <a:ext uri="{FF2B5EF4-FFF2-40B4-BE49-F238E27FC236}">
                <a16:creationId xmlns:a16="http://schemas.microsoft.com/office/drawing/2014/main" id="{DB785CC8-F3CC-7946-AF86-DD43C4E56BD5}"/>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1222000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Tree>
    <p:extLst>
      <p:ext uri="{BB962C8B-B14F-4D97-AF65-F5344CB8AC3E}">
        <p14:creationId xmlns:p14="http://schemas.microsoft.com/office/powerpoint/2010/main" val="3975880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
        <p:nvSpPr>
          <p:cNvPr id="4" name="Text Box 30">
            <a:extLst>
              <a:ext uri="{FF2B5EF4-FFF2-40B4-BE49-F238E27FC236}">
                <a16:creationId xmlns:a16="http://schemas.microsoft.com/office/drawing/2014/main" id="{94BAF312-64D3-554A-ABC3-4138E8F4C23C}"/>
              </a:ext>
            </a:extLst>
          </p:cNvPr>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474889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
        <p:nvSpPr>
          <p:cNvPr id="8" name="Title 3">
            <a:extLst>
              <a:ext uri="{FF2B5EF4-FFF2-40B4-BE49-F238E27FC236}">
                <a16:creationId xmlns:a16="http://schemas.microsoft.com/office/drawing/2014/main" id="{26031212-DA2C-0444-952B-3D37C448ECA5}"/>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2411949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
        <p:nvSpPr>
          <p:cNvPr id="9" name="Title 3">
            <a:extLst>
              <a:ext uri="{FF2B5EF4-FFF2-40B4-BE49-F238E27FC236}">
                <a16:creationId xmlns:a16="http://schemas.microsoft.com/office/drawing/2014/main" id="{0E462C68-B3A0-CA4C-A8F7-AAB4C62875A8}"/>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2967425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143058" y="4712496"/>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7BAC0D-FDFF-F840-842E-A0753CA45CD2}"/>
              </a:ext>
            </a:extLst>
          </p:cNvPr>
          <p:cNvSpPr/>
          <p:nvPr/>
        </p:nvSpPr>
        <p:spPr>
          <a:xfrm>
            <a:off x="2455018" y="2526691"/>
            <a:ext cx="3483255"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In 2017 we saw roughly 81 new 0-day vulnerabilities each week</a:t>
            </a:r>
          </a:p>
        </p:txBody>
      </p:sp>
      <p:sp>
        <p:nvSpPr>
          <p:cNvPr id="12" name="TextBox 11">
            <a:extLst>
              <a:ext uri="{FF2B5EF4-FFF2-40B4-BE49-F238E27FC236}">
                <a16:creationId xmlns:a16="http://schemas.microsoft.com/office/drawing/2014/main" id="{6CD5D91C-5C50-9E47-888F-6F5214BF4CD4}"/>
              </a:ext>
            </a:extLst>
          </p:cNvPr>
          <p:cNvSpPr txBox="1"/>
          <p:nvPr/>
        </p:nvSpPr>
        <p:spPr>
          <a:xfrm>
            <a:off x="812114" y="2147139"/>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81</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each week</a:t>
            </a:r>
          </a:p>
        </p:txBody>
      </p:sp>
      <p:cxnSp>
        <p:nvCxnSpPr>
          <p:cNvPr id="13" name="Straight Connector 12">
            <a:extLst>
              <a:ext uri="{FF2B5EF4-FFF2-40B4-BE49-F238E27FC236}">
                <a16:creationId xmlns:a16="http://schemas.microsoft.com/office/drawing/2014/main" id="{19E4AB32-92C6-8940-90BB-AAF4ECA41FB9}"/>
              </a:ext>
            </a:extLst>
          </p:cNvPr>
          <p:cNvCxnSpPr>
            <a:cxnSpLocks/>
          </p:cNvCxnSpPr>
          <p:nvPr/>
        </p:nvCxnSpPr>
        <p:spPr>
          <a:xfrm>
            <a:off x="2409802" y="2388306"/>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4A3C84-9955-874D-AB03-F0E821601095}"/>
              </a:ext>
            </a:extLst>
          </p:cNvPr>
          <p:cNvSpPr/>
          <p:nvPr/>
        </p:nvSpPr>
        <p:spPr>
          <a:xfrm>
            <a:off x="7219730" y="2147139"/>
            <a:ext cx="1245995" cy="2250831"/>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4,066</a:t>
            </a:r>
          </a:p>
        </p:txBody>
      </p:sp>
      <p:sp>
        <p:nvSpPr>
          <p:cNvPr id="14" name="Rectangle 13">
            <a:extLst>
              <a:ext uri="{FF2B5EF4-FFF2-40B4-BE49-F238E27FC236}">
                <a16:creationId xmlns:a16="http://schemas.microsoft.com/office/drawing/2014/main" id="{1462E681-041A-5B42-8F6C-A00FD30D7CFC}"/>
              </a:ext>
            </a:extLst>
          </p:cNvPr>
          <p:cNvSpPr/>
          <p:nvPr/>
        </p:nvSpPr>
        <p:spPr>
          <a:xfrm>
            <a:off x="8612536" y="2187333"/>
            <a:ext cx="1225347" cy="221063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3,986</a:t>
            </a:r>
          </a:p>
        </p:txBody>
      </p:sp>
      <p:sp>
        <p:nvSpPr>
          <p:cNvPr id="15" name="Rectangle 14">
            <a:extLst>
              <a:ext uri="{FF2B5EF4-FFF2-40B4-BE49-F238E27FC236}">
                <a16:creationId xmlns:a16="http://schemas.microsoft.com/office/drawing/2014/main" id="{45D22B03-6817-E54E-9228-B63D19DDD205}"/>
              </a:ext>
            </a:extLst>
          </p:cNvPr>
          <p:cNvSpPr/>
          <p:nvPr/>
        </p:nvSpPr>
        <p:spPr>
          <a:xfrm>
            <a:off x="9984694" y="2046656"/>
            <a:ext cx="1203202" cy="2351314"/>
          </a:xfrm>
          <a:prstGeom prst="rect">
            <a:avLst/>
          </a:prstGeom>
          <a:solidFill>
            <a:srgbClr val="E4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4,262</a:t>
            </a:r>
          </a:p>
        </p:txBody>
      </p:sp>
      <p:sp>
        <p:nvSpPr>
          <p:cNvPr id="16" name="TextBox 15">
            <a:extLst>
              <a:ext uri="{FF2B5EF4-FFF2-40B4-BE49-F238E27FC236}">
                <a16:creationId xmlns:a16="http://schemas.microsoft.com/office/drawing/2014/main" id="{5BD7510A-3ECE-B244-BDB5-B548B780DBAB}"/>
              </a:ext>
            </a:extLst>
          </p:cNvPr>
          <p:cNvSpPr txBox="1"/>
          <p:nvPr/>
        </p:nvSpPr>
        <p:spPr>
          <a:xfrm>
            <a:off x="7455865" y="4283149"/>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2015</a:t>
            </a:r>
          </a:p>
        </p:txBody>
      </p:sp>
      <p:sp>
        <p:nvSpPr>
          <p:cNvPr id="20" name="TextBox 19">
            <a:extLst>
              <a:ext uri="{FF2B5EF4-FFF2-40B4-BE49-F238E27FC236}">
                <a16:creationId xmlns:a16="http://schemas.microsoft.com/office/drawing/2014/main" id="{0D97C636-4E28-A146-924A-CCC6C96388E4}"/>
              </a:ext>
            </a:extLst>
          </p:cNvPr>
          <p:cNvSpPr txBox="1"/>
          <p:nvPr/>
        </p:nvSpPr>
        <p:spPr>
          <a:xfrm>
            <a:off x="883490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2016</a:t>
            </a:r>
          </a:p>
        </p:txBody>
      </p:sp>
      <p:sp>
        <p:nvSpPr>
          <p:cNvPr id="23" name="TextBox 22">
            <a:extLst>
              <a:ext uri="{FF2B5EF4-FFF2-40B4-BE49-F238E27FC236}">
                <a16:creationId xmlns:a16="http://schemas.microsoft.com/office/drawing/2014/main" id="{44E384E6-9C44-634B-B840-AA55AC7D13D2}"/>
              </a:ext>
            </a:extLst>
          </p:cNvPr>
          <p:cNvSpPr txBox="1"/>
          <p:nvPr/>
        </p:nvSpPr>
        <p:spPr>
          <a:xfrm>
            <a:off x="1019943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2017</a:t>
            </a:r>
          </a:p>
        </p:txBody>
      </p:sp>
    </p:spTree>
    <p:extLst>
      <p:ext uri="{BB962C8B-B14F-4D97-AF65-F5344CB8AC3E}">
        <p14:creationId xmlns:p14="http://schemas.microsoft.com/office/powerpoint/2010/main" val="1776344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5788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5486401" y="3374690"/>
            <a:ext cx="6198780"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
        <p:nvSpPr>
          <p:cNvPr id="9" name="Title 3">
            <a:extLst>
              <a:ext uri="{FF2B5EF4-FFF2-40B4-BE49-F238E27FC236}">
                <a16:creationId xmlns:a16="http://schemas.microsoft.com/office/drawing/2014/main" id="{4CDF9578-8C36-A044-A652-57974F98093E}"/>
              </a:ext>
            </a:extLst>
          </p:cNvPr>
          <p:cNvSpPr>
            <a:spLocks noGrp="1"/>
          </p:cNvSpPr>
          <p:nvPr>
            <p:ph type="title"/>
          </p:nvPr>
        </p:nvSpPr>
        <p:spPr>
          <a:xfrm>
            <a:off x="304800" y="304801"/>
            <a:ext cx="11582400" cy="867930"/>
          </a:xfrm>
        </p:spPr>
        <p:txBody>
          <a:bodyPr/>
          <a:lstStyle/>
          <a:p>
            <a:r>
              <a:rPr lang="en-US" dirty="0"/>
              <a:t>Secure your cookies</a:t>
            </a:r>
          </a:p>
        </p:txBody>
      </p:sp>
    </p:spTree>
    <p:extLst>
      <p:ext uri="{BB962C8B-B14F-4D97-AF65-F5344CB8AC3E}">
        <p14:creationId xmlns:p14="http://schemas.microsoft.com/office/powerpoint/2010/main" val="1824084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44</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8519"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825720" y="3868738"/>
            <a:ext cx="10274672" cy="2083645"/>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
        <p:nvSpPr>
          <p:cNvPr id="10" name="Title 3">
            <a:extLst>
              <a:ext uri="{FF2B5EF4-FFF2-40B4-BE49-F238E27FC236}">
                <a16:creationId xmlns:a16="http://schemas.microsoft.com/office/drawing/2014/main" id="{A72D68D1-1151-984C-8D33-F1612B1B1EE0}"/>
              </a:ext>
            </a:extLst>
          </p:cNvPr>
          <p:cNvSpPr>
            <a:spLocks noGrp="1"/>
          </p:cNvSpPr>
          <p:nvPr>
            <p:ph type="title"/>
          </p:nvPr>
        </p:nvSpPr>
        <p:spPr>
          <a:xfrm>
            <a:off x="304800" y="304801"/>
            <a:ext cx="11582400" cy="867930"/>
          </a:xfrm>
        </p:spPr>
        <p:txBody>
          <a:bodyPr/>
          <a:lstStyle/>
          <a:p>
            <a:r>
              <a:rPr lang="en-US" dirty="0"/>
              <a:t>Geolocation</a:t>
            </a:r>
          </a:p>
        </p:txBody>
      </p:sp>
    </p:spTree>
    <p:extLst>
      <p:ext uri="{BB962C8B-B14F-4D97-AF65-F5344CB8AC3E}">
        <p14:creationId xmlns:p14="http://schemas.microsoft.com/office/powerpoint/2010/main" val="242534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7" name="Content Placeholder 2"/>
          <p:cNvSpPr>
            <a:spLocks noGrp="1"/>
          </p:cNvSpPr>
          <p:nvPr>
            <p:ph idx="4294967295"/>
          </p:nvPr>
        </p:nvSpPr>
        <p:spPr>
          <a:xfrm>
            <a:off x="379152" y="1219200"/>
            <a:ext cx="11642725" cy="1485900"/>
          </a:xfrm>
        </p:spPr>
        <p:txBody>
          <a:bodyPr>
            <a:normAutofit fontScale="92500" lnSpcReduction="20000"/>
          </a:bodyPr>
          <a:lstStyle/>
          <a:p>
            <a:pPr>
              <a:spcBef>
                <a:spcPts val="0"/>
              </a:spcBef>
              <a:buNone/>
            </a:pPr>
            <a:r>
              <a:rPr lang="en-US" sz="1500" dirty="0">
                <a:latin typeface="Consolas" charset="0"/>
                <a:ea typeface="Consolas" charset="0"/>
                <a:cs typeface="Consolas" charset="0"/>
              </a:rPr>
              <a:t>when HTTP_REQUEST {</a:t>
            </a:r>
          </a:p>
          <a:p>
            <a:pPr>
              <a:spcBef>
                <a:spcPts val="0"/>
              </a:spcBef>
              <a:buNone/>
            </a:pPr>
            <a:r>
              <a:rPr lang="en-US" sz="1500" dirty="0">
                <a:latin typeface="Consolas" charset="0"/>
                <a:ea typeface="Consolas" charset="0"/>
                <a:cs typeface="Consolas" charset="0"/>
              </a:rPr>
              <a:t>    set XFF [</a:t>
            </a:r>
            <a:r>
              <a:rPr lang="en-US" sz="1500" dirty="0" err="1">
                <a:latin typeface="Consolas" charset="0"/>
                <a:ea typeface="Consolas" charset="0"/>
                <a:cs typeface="Consolas" charset="0"/>
              </a:rPr>
              <a:t>getfield</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lindex</a:t>
            </a:r>
            <a:r>
              <a:rPr lang="en-US" sz="1500" dirty="0">
                <a:latin typeface="Consolas" charset="0"/>
                <a:ea typeface="Consolas" charset="0"/>
                <a:cs typeface="Consolas" charset="0"/>
              </a:rPr>
              <a:t> [HTTP::header values X-Forwarded-For] 0] ”,” 1]</a:t>
            </a:r>
          </a:p>
          <a:p>
            <a:pPr>
              <a:spcBef>
                <a:spcPts val="0"/>
              </a:spcBef>
              <a:buNone/>
            </a:pPr>
            <a:r>
              <a:rPr lang="en-US" sz="1500" dirty="0">
                <a:latin typeface="Consolas" charset="0"/>
                <a:ea typeface="Consolas" charset="0"/>
                <a:cs typeface="Consolas" charset="0"/>
              </a:rPr>
              <a:t>    if { [</a:t>
            </a:r>
            <a:r>
              <a:rPr lang="en-US" sz="1500" dirty="0" err="1">
                <a:latin typeface="Consolas" charset="0"/>
                <a:ea typeface="Consolas" charset="0"/>
                <a:cs typeface="Consolas" charset="0"/>
              </a:rPr>
              <a:t>whereis</a:t>
            </a:r>
            <a:r>
              <a:rPr lang="en-US" sz="1500" dirty="0">
                <a:latin typeface="Consolas" charset="0"/>
                <a:ea typeface="Consolas" charset="0"/>
                <a:cs typeface="Consolas" charset="0"/>
              </a:rPr>
              <a:t> ${XFF} country] ne “US” } {</a:t>
            </a:r>
          </a:p>
          <a:p>
            <a:pPr>
              <a:spcBef>
                <a:spcPts val="0"/>
              </a:spcBef>
              <a:buNone/>
            </a:pPr>
            <a:r>
              <a:rPr lang="en-US" sz="1500" dirty="0">
                <a:latin typeface="Consolas" charset="0"/>
                <a:ea typeface="Consolas" charset="0"/>
                <a:cs typeface="Consolas" charset="0"/>
              </a:rPr>
              <a:t>        drop</a:t>
            </a:r>
          </a:p>
          <a:p>
            <a:pPr>
              <a:spcBef>
                <a:spcPts val="0"/>
              </a:spcBef>
              <a:buNone/>
            </a:pPr>
            <a:r>
              <a:rPr lang="en-US" sz="1500" dirty="0">
                <a:latin typeface="Consolas" charset="0"/>
                <a:ea typeface="Consolas" charset="0"/>
                <a:cs typeface="Consolas" charset="0"/>
              </a:rPr>
              <a:t>        event disable all</a:t>
            </a:r>
          </a:p>
          <a:p>
            <a:pPr>
              <a:spcBef>
                <a:spcPts val="0"/>
              </a:spcBef>
              <a:buNone/>
            </a:pPr>
            <a:r>
              <a:rPr lang="en-US" sz="1500" dirty="0">
                <a:latin typeface="Consolas" charset="0"/>
                <a:ea typeface="Consolas" charset="0"/>
                <a:cs typeface="Consolas" charset="0"/>
              </a:rPr>
              <a:t>    }</a:t>
            </a:r>
          </a:p>
          <a:p>
            <a:pPr>
              <a:spcBef>
                <a:spcPts val="0"/>
              </a:spcBef>
              <a:buNone/>
            </a:pPr>
            <a:r>
              <a:rPr lang="en-US" sz="15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74926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434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10" name="Content Placeholder 2">
            <a:extLst>
              <a:ext uri="{FF2B5EF4-FFF2-40B4-BE49-F238E27FC236}">
                <a16:creationId xmlns:a16="http://schemas.microsoft.com/office/drawing/2014/main" id="{78E37824-0C6D-4F4A-8BB0-3CCEAD22DCCB}"/>
              </a:ext>
            </a:extLst>
          </p:cNvPr>
          <p:cNvSpPr txBox="1">
            <a:spLocks/>
          </p:cNvSpPr>
          <p:nvPr/>
        </p:nvSpPr>
        <p:spPr>
          <a:xfrm>
            <a:off x="379152" y="1219200"/>
            <a:ext cx="11642725" cy="1485900"/>
          </a:xfrm>
          <a:prstGeom prst="rect">
            <a:avLst/>
          </a:prstGeom>
        </p:spPr>
        <p:txBody>
          <a:bodyPr vert="horz" lIns="155448" tIns="155448" rIns="155448" bIns="155448" rtlCol="0">
            <a:normAutofit fontScale="92500" lnSpcReduction="2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500">
                <a:latin typeface="Consolas" charset="0"/>
                <a:ea typeface="Consolas" charset="0"/>
                <a:cs typeface="Consolas" charset="0"/>
              </a:rPr>
              <a:t>when HTTP_REQUEST {</a:t>
            </a:r>
          </a:p>
          <a:p>
            <a:pPr>
              <a:spcBef>
                <a:spcPts val="0"/>
              </a:spcBef>
              <a:buFont typeface="Arial" charset="0"/>
              <a:buNone/>
            </a:pPr>
            <a:r>
              <a:rPr lang="en-US" sz="1500">
                <a:latin typeface="Consolas" charset="0"/>
                <a:ea typeface="Consolas" charset="0"/>
                <a:cs typeface="Consolas" charset="0"/>
              </a:rPr>
              <a:t>    set XFF [getfield [lindex [HTTP::header values X-Forwarded-For] 0] ”,” 1]</a:t>
            </a:r>
          </a:p>
          <a:p>
            <a:pPr>
              <a:spcBef>
                <a:spcPts val="0"/>
              </a:spcBef>
              <a:buFont typeface="Arial" charset="0"/>
              <a:buNone/>
            </a:pPr>
            <a:r>
              <a:rPr lang="en-US" sz="1500">
                <a:latin typeface="Consolas" charset="0"/>
                <a:ea typeface="Consolas" charset="0"/>
                <a:cs typeface="Consolas" charset="0"/>
              </a:rPr>
              <a:t>    if { [whereis ${XFF} country] ne “US” } {</a:t>
            </a:r>
          </a:p>
          <a:p>
            <a:pPr>
              <a:spcBef>
                <a:spcPts val="0"/>
              </a:spcBef>
              <a:buFont typeface="Arial" charset="0"/>
              <a:buNone/>
            </a:pPr>
            <a:r>
              <a:rPr lang="en-US" sz="1500">
                <a:latin typeface="Consolas" charset="0"/>
                <a:ea typeface="Consolas" charset="0"/>
                <a:cs typeface="Consolas" charset="0"/>
              </a:rPr>
              <a:t>        drop</a:t>
            </a:r>
          </a:p>
          <a:p>
            <a:pPr>
              <a:spcBef>
                <a:spcPts val="0"/>
              </a:spcBef>
              <a:buFont typeface="Arial" charset="0"/>
              <a:buNone/>
            </a:pPr>
            <a:r>
              <a:rPr lang="en-US" sz="1500">
                <a:latin typeface="Consolas" charset="0"/>
                <a:ea typeface="Consolas" charset="0"/>
                <a:cs typeface="Consolas" charset="0"/>
              </a:rPr>
              <a:t>        event disable all</a:t>
            </a:r>
          </a:p>
          <a:p>
            <a:pPr>
              <a:spcBef>
                <a:spcPts val="0"/>
              </a:spcBef>
              <a:buFont typeface="Arial" charset="0"/>
              <a:buNone/>
            </a:pPr>
            <a:r>
              <a:rPr lang="en-US" sz="1500">
                <a:latin typeface="Consolas" charset="0"/>
                <a:ea typeface="Consolas" charset="0"/>
                <a:cs typeface="Consolas" charset="0"/>
              </a:rPr>
              <a:t>    }</a:t>
            </a:r>
          </a:p>
          <a:p>
            <a:pPr>
              <a:spcBef>
                <a:spcPts val="0"/>
              </a:spcBef>
              <a:buFont typeface="Arial" charset="0"/>
              <a:buNone/>
            </a:pPr>
            <a:r>
              <a:rPr lang="en-US" sz="1500">
                <a:latin typeface="Consolas" charset="0"/>
                <a:ea typeface="Consolas" charset="0"/>
                <a:cs typeface="Consolas" charset="0"/>
              </a:rPr>
              <a:t>}</a:t>
            </a:r>
          </a:p>
          <a:p>
            <a:pPr>
              <a:spcBef>
                <a:spcPts val="0"/>
              </a:spcBef>
              <a:buFont typeface="Arial" charset="0"/>
              <a:buNone/>
            </a:pPr>
            <a:endParaRPr lang="en-US" sz="1400" dirty="0">
              <a:latin typeface="Consolas" charset="0"/>
              <a:ea typeface="Consolas" charset="0"/>
              <a:cs typeface="Consolas" charset="0"/>
            </a:endParaRPr>
          </a:p>
        </p:txBody>
      </p:sp>
      <p:sp>
        <p:nvSpPr>
          <p:cNvPr id="11" name="Content Placeholder 2">
            <a:extLst>
              <a:ext uri="{FF2B5EF4-FFF2-40B4-BE49-F238E27FC236}">
                <a16:creationId xmlns:a16="http://schemas.microsoft.com/office/drawing/2014/main" id="{A8494DF6-AE11-A54E-B907-1795E3E3737E}"/>
              </a:ext>
            </a:extLst>
          </p:cNvPr>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8787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title="DAYS BETWEEN RELEASE OF CRITICAL VULNERABILITIES"/>
          <p:cNvGraphicFramePr/>
          <p:nvPr>
            <p:extLst>
              <p:ext uri="{D42A27DB-BD31-4B8C-83A1-F6EECF244321}">
                <p14:modId xmlns:p14="http://schemas.microsoft.com/office/powerpoint/2010/main" val="3829856906"/>
              </p:ext>
            </p:extLst>
          </p:nvPr>
        </p:nvGraphicFramePr>
        <p:xfrm>
          <a:off x="4206240" y="947650"/>
          <a:ext cx="7830589" cy="430599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02B3A5A-1655-CF47-87F7-92E42BDB2ADB}"/>
              </a:ext>
            </a:extLst>
          </p:cNvPr>
          <p:cNvSpPr txBox="1"/>
          <p:nvPr/>
        </p:nvSpPr>
        <p:spPr>
          <a:xfrm>
            <a:off x="572119" y="2278083"/>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9</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hours</a:t>
            </a:r>
          </a:p>
        </p:txBody>
      </p:sp>
      <p:cxnSp>
        <p:nvCxnSpPr>
          <p:cNvPr id="12" name="Straight Connector 11">
            <a:extLst>
              <a:ext uri="{FF2B5EF4-FFF2-40B4-BE49-F238E27FC236}">
                <a16:creationId xmlns:a16="http://schemas.microsoft.com/office/drawing/2014/main" id="{0FC08422-C1AA-B84D-845F-F3FFC3BB2997}"/>
              </a:ext>
            </a:extLst>
          </p:cNvPr>
          <p:cNvCxnSpPr>
            <a:cxnSpLocks/>
          </p:cNvCxnSpPr>
          <p:nvPr/>
        </p:nvCxnSpPr>
        <p:spPr>
          <a:xfrm>
            <a:off x="1628405" y="2605711"/>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69DAAF8-6EC9-084B-BC7A-0FED0DC38BC6}"/>
              </a:ext>
            </a:extLst>
          </p:cNvPr>
          <p:cNvSpPr/>
          <p:nvPr/>
        </p:nvSpPr>
        <p:spPr>
          <a:xfrm>
            <a:off x="1738244" y="2742825"/>
            <a:ext cx="2467996"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Every 9 hours a critical CVE was published in 2017</a:t>
            </a:r>
          </a:p>
        </p:txBody>
      </p:sp>
      <p:sp>
        <p:nvSpPr>
          <p:cNvPr id="14" name="Rectangle 13">
            <a:extLst>
              <a:ext uri="{FF2B5EF4-FFF2-40B4-BE49-F238E27FC236}">
                <a16:creationId xmlns:a16="http://schemas.microsoft.com/office/drawing/2014/main" id="{C721C8BE-E099-A84C-B77E-8E8F67085FDF}"/>
              </a:ext>
            </a:extLst>
          </p:cNvPr>
          <p:cNvSpPr/>
          <p:nvPr/>
        </p:nvSpPr>
        <p:spPr>
          <a:xfrm>
            <a:off x="6976803" y="5393535"/>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Data Source: F5 Labs</a:t>
            </a:r>
          </a:p>
        </p:txBody>
      </p:sp>
    </p:spTree>
    <p:extLst>
      <p:ext uri="{BB962C8B-B14F-4D97-AF65-F5344CB8AC3E}">
        <p14:creationId xmlns:p14="http://schemas.microsoft.com/office/powerpoint/2010/main" val="28645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a:xfrm>
            <a:off x="304800" y="304801"/>
            <a:ext cx="11582400" cy="1144929"/>
          </a:xfrm>
        </p:spPr>
        <p:txBody>
          <a:bodyPr/>
          <a:lstStyle/>
          <a:p>
            <a:r>
              <a:rPr lang="en-US" dirty="0"/>
              <a:t>Geolocation + L7DoS</a:t>
            </a:r>
            <a:br>
              <a:rPr lang="en-US" dirty="0"/>
            </a:br>
            <a:r>
              <a:rPr lang="en-US" sz="2000" dirty="0">
                <a:solidFill>
                  <a:srgbClr val="E4002B"/>
                </a:solidFill>
              </a:rPr>
              <a:t>Combining Context</a:t>
            </a:r>
          </a:p>
        </p:txBody>
      </p:sp>
      <p:sp>
        <p:nvSpPr>
          <p:cNvPr id="5" name="Rectangle 4">
            <a:extLst>
              <a:ext uri="{FF2B5EF4-FFF2-40B4-BE49-F238E27FC236}">
                <a16:creationId xmlns:a16="http://schemas.microsoft.com/office/drawing/2014/main" id="{DB8D98A0-DBA8-5442-8A28-F038903777C2}"/>
              </a:ext>
            </a:extLst>
          </p:cNvPr>
          <p:cNvSpPr/>
          <p:nvPr/>
        </p:nvSpPr>
        <p:spPr>
          <a:xfrm>
            <a:off x="412471" y="1811772"/>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020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5310" y="1677171"/>
            <a:ext cx="7610052" cy="3387199"/>
          </a:xfrm>
          <a:prstGeom prst="rect">
            <a:avLst/>
          </a:prstGeom>
        </p:spPr>
        <p:txBody>
          <a:bodyPr vert="horz" lIns="155448" tIns="155448" rIns="155448" bIns="155448" rtlCol="0" anchor="t" anchorCtr="0">
            <a:normAutofit fontScale="85000"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lvl="0" algn="just">
              <a:lnSpc>
                <a:spcPct val="150000"/>
              </a:lnSpc>
              <a:defRPr/>
            </a:pPr>
            <a:r>
              <a:rPr lang="en-US" sz="2400" i="1" dirty="0">
                <a:solidFill>
                  <a:schemeClr val="tx1"/>
                </a:solidFill>
              </a:rPr>
              <a:t>“A significantly large number of security teams are performing little in the way of formal application protection tools/techniques.</a:t>
            </a:r>
          </a:p>
          <a:p>
            <a:pPr lvl="0" algn="just">
              <a:lnSpc>
                <a:spcPct val="150000"/>
              </a:lnSpc>
              <a:defRPr/>
            </a:pPr>
            <a:endParaRPr lang="en-US" sz="800" i="1" dirty="0">
              <a:solidFill>
                <a:schemeClr val="tx1"/>
              </a:solidFill>
            </a:endParaRPr>
          </a:p>
          <a:p>
            <a:pPr lvl="0" algn="just">
              <a:lnSpc>
                <a:spcPct val="150000"/>
              </a:lnSpc>
              <a:defRPr/>
            </a:pPr>
            <a:r>
              <a:rPr lang="en-US" sz="2400" i="1" dirty="0">
                <a:solidFill>
                  <a:schemeClr val="tx1"/>
                </a:solidFill>
              </a:rPr>
              <a:t>In surveys performed for the latest F5labs Application Protection Report, only 36% of respondents say they implement application hardening practices before deploying an application ‘most of the time’.”</a:t>
            </a:r>
          </a:p>
        </p:txBody>
      </p:sp>
      <p:pic>
        <p:nvPicPr>
          <p:cNvPr id="5" name="Picture 4"/>
          <p:cNvPicPr>
            <a:picLocks noChangeAspect="1"/>
          </p:cNvPicPr>
          <p:nvPr/>
        </p:nvPicPr>
        <p:blipFill>
          <a:blip r:embed="rId2"/>
          <a:stretch>
            <a:fillRect/>
          </a:stretch>
        </p:blipFill>
        <p:spPr>
          <a:xfrm>
            <a:off x="365579" y="2239559"/>
            <a:ext cx="3187700" cy="3713671"/>
          </a:xfrm>
          <a:prstGeom prst="rect">
            <a:avLst/>
          </a:prstGeom>
        </p:spPr>
      </p:pic>
      <p:sp>
        <p:nvSpPr>
          <p:cNvPr id="6" name="TextBox 5">
            <a:extLst>
              <a:ext uri="{FF2B5EF4-FFF2-40B4-BE49-F238E27FC236}">
                <a16:creationId xmlns:a16="http://schemas.microsoft.com/office/drawing/2014/main" id="{C596CA65-4105-9344-BEC6-9527C9BAFE95}"/>
              </a:ext>
            </a:extLst>
          </p:cNvPr>
          <p:cNvSpPr txBox="1"/>
          <p:nvPr/>
        </p:nvSpPr>
        <p:spPr>
          <a:xfrm>
            <a:off x="9949194" y="4327508"/>
            <a:ext cx="1155560" cy="560153"/>
          </a:xfrm>
          <a:prstGeom prst="rect">
            <a:avLst/>
          </a:prstGeom>
          <a:noFill/>
        </p:spPr>
        <p:txBody>
          <a:bodyPr wrap="square" lIns="155448" tIns="155448" rIns="155448" bIns="155448" rtlCol="0">
            <a:spAutoFit/>
          </a:bodyPr>
          <a:lstStyle/>
          <a:p>
            <a:r>
              <a:rPr lang="en-US" sz="1600" dirty="0">
                <a:solidFill>
                  <a:srgbClr val="E4002B"/>
                </a:solidFill>
                <a:latin typeface="Arial" panose="020B0604020202020204" pitchFamily="34" charset="0"/>
                <a:cs typeface="Arial" panose="020B0604020202020204" pitchFamily="34" charset="0"/>
              </a:rPr>
              <a:t>- F5Labs</a:t>
            </a:r>
          </a:p>
        </p:txBody>
      </p:sp>
    </p:spTree>
    <p:extLst>
      <p:ext uri="{BB962C8B-B14F-4D97-AF65-F5344CB8AC3E}">
        <p14:creationId xmlns:p14="http://schemas.microsoft.com/office/powerpoint/2010/main" val="1342866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132014" y="1682193"/>
            <a:ext cx="4424724" cy="2990290"/>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iRules</a:t>
            </a:r>
            <a:r>
              <a:rPr kumimoji="0" lang="en-US" sz="2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are a great way to</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820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fix </a:t>
            </a:r>
            <a:r>
              <a:rPr kumimoji="0" lang="en-US" sz="8200" b="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things</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that are </a:t>
            </a:r>
            <a:r>
              <a:rPr kumimoji="0" lang="en-US" sz="2800" b="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hard to solve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a:t>
            </a:r>
            <a:r>
              <a:rPr kumimoji="0" lang="en-US" sz="2800" b="0" i="0" u="none" strike="noStrike" kern="1200" cap="none" spc="280" normalizeH="0" noProof="0" dirty="0">
                <a:ln>
                  <a:noFill/>
                </a:ln>
                <a:solidFill>
                  <a:schemeClr val="tx1"/>
                </a:solidFill>
                <a:effectLst/>
                <a:uLnTx/>
                <a:uFillTx/>
                <a:latin typeface="Arial" panose="020B0604020202020204" pitchFamily="34" charset="0"/>
                <a:ea typeface="+mj-ea"/>
                <a:cs typeface="Arial" panose="020B0604020202020204" pitchFamily="34" charset="0"/>
              </a:rPr>
              <a:t>the application stack.</a:t>
            </a:r>
          </a:p>
        </p:txBody>
      </p:sp>
      <p:pic>
        <p:nvPicPr>
          <p:cNvPr id="6" name="Picture 5"/>
          <p:cNvPicPr>
            <a:picLocks noChangeAspect="1"/>
          </p:cNvPicPr>
          <p:nvPr/>
        </p:nvPicPr>
        <p:blipFill>
          <a:blip r:embed="rId2"/>
          <a:stretch>
            <a:fillRect/>
          </a:stretch>
        </p:blipFill>
        <p:spPr>
          <a:xfrm>
            <a:off x="6361757" y="1468619"/>
            <a:ext cx="5090140" cy="3756523"/>
          </a:xfrm>
          <a:prstGeom prst="rect">
            <a:avLst/>
          </a:prstGeom>
        </p:spPr>
      </p:pic>
    </p:spTree>
    <p:extLst>
      <p:ext uri="{BB962C8B-B14F-4D97-AF65-F5344CB8AC3E}">
        <p14:creationId xmlns:p14="http://schemas.microsoft.com/office/powerpoint/2010/main" val="3000934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69419" y="2763182"/>
            <a:ext cx="6247201" cy="1756451"/>
            <a:chOff x="5222696" y="4280704"/>
            <a:chExt cx="6247201" cy="1756451"/>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467403" y="5021492"/>
              <a:ext cx="1990559"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E4002B"/>
                  </a:solidFill>
                  <a:effectLst/>
                  <a:uLnTx/>
                  <a:uFillTx/>
                  <a:latin typeface="Arial"/>
                  <a:ea typeface="+mn-ea"/>
                  <a:cs typeface="+mn-cs"/>
                </a:rPr>
                <a:t>Security</a:t>
              </a:r>
            </a:p>
          </p:txBody>
        </p:sp>
      </p:grpSp>
      <p:sp>
        <p:nvSpPr>
          <p:cNvPr id="23" name="Title 1"/>
          <p:cNvSpPr txBox="1">
            <a:spLocks/>
          </p:cNvSpPr>
          <p:nvPr/>
        </p:nvSpPr>
        <p:spPr>
          <a:xfrm>
            <a:off x="6930992" y="2277638"/>
            <a:ext cx="4885869" cy="1709085"/>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a:t>
            </a:r>
            <a:r>
              <a:rPr kumimoji="0" lang="en-US" sz="2800" b="1"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full proxy</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architecture </a:t>
            </a:r>
            <a:r>
              <a:rPr kumimoji="0" lang="en-US" sz="2800" b="0" i="0" u="none" strike="noStrike" kern="1200" cap="none" spc="30" normalizeH="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is a </a:t>
            </a:r>
            <a:r>
              <a:rPr kumimoji="0" lang="en-US" sz="2800" i="0" u="none" strike="noStrike" kern="1200" cap="none" spc="30" normalizeH="0" noProof="0" dirty="0">
                <a:ln>
                  <a:noFill/>
                </a:ln>
                <a:solidFill>
                  <a:srgbClr val="E4002B"/>
                </a:solidFill>
                <a:effectLst/>
                <a:uLnTx/>
                <a:uFillTx/>
                <a:latin typeface="Arial" panose="020B0604020202020204" pitchFamily="34" charset="0"/>
                <a:ea typeface="+mj-ea"/>
                <a:cs typeface="Arial" panose="020B0604020202020204" pitchFamily="34" charset="0"/>
              </a:rPr>
              <a:t>strategic point of control</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for layers 3 to 7 traffic.</a:t>
            </a:r>
          </a:p>
        </p:txBody>
      </p:sp>
    </p:spTree>
    <p:extLst>
      <p:ext uri="{BB962C8B-B14F-4D97-AF65-F5344CB8AC3E}">
        <p14:creationId xmlns:p14="http://schemas.microsoft.com/office/powerpoint/2010/main" val="589683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15476</TotalTime>
  <Words>5774</Words>
  <Application>Microsoft Macintosh PowerPoint</Application>
  <PresentationFormat>Widescreen</PresentationFormat>
  <Paragraphs>924</Paragraphs>
  <Slides>61</Slides>
  <Notes>19</Notes>
  <HiddenSlides>9</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2018 Lab: iRules - Security</vt:lpstr>
      <vt:lpstr>Why use iRules for security?</vt:lpstr>
      <vt:lpstr>PowerPoint Presentation</vt:lpstr>
      <vt:lpstr>PowerPoint Presentation</vt:lpstr>
      <vt:lpstr>PowerPoint Presentation</vt:lpstr>
      <vt:lpstr>PowerPoint Presentation</vt:lpstr>
      <vt:lpstr>PowerPoint Presentation</vt:lpstr>
      <vt:lpstr>Security iRule Solutions in today’s lab</vt:lpstr>
      <vt:lpstr>Lab Logistics</vt:lpstr>
      <vt:lpstr>PowerPoint Presentation</vt:lpstr>
      <vt:lpstr>Lab environment</vt:lpstr>
      <vt:lpstr>TLS Version Control</vt:lpstr>
      <vt:lpstr>Connections by TLS version</vt:lpstr>
      <vt:lpstr>TLS version inspection</vt:lpstr>
      <vt:lpstr>ASM Hooks</vt:lpstr>
      <vt:lpstr>F5 ASM Hooks</vt:lpstr>
      <vt:lpstr>F5 ASM Hooks</vt:lpstr>
      <vt:lpstr>F5 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Content rewrite</vt:lpstr>
      <vt:lpstr>Content rewrite</vt:lpstr>
      <vt:lpstr>Content rewrite Open a new browser tab</vt:lpstr>
      <vt:lpstr>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Thank You</vt:lpstr>
      <vt:lpstr>PowerPoint Presentation</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Michael Everett</cp:lastModifiedBy>
  <cp:revision>61</cp:revision>
  <cp:lastPrinted>2016-08-10T19:03:55Z</cp:lastPrinted>
  <dcterms:created xsi:type="dcterms:W3CDTF">2018-03-27T19:55:29Z</dcterms:created>
  <dcterms:modified xsi:type="dcterms:W3CDTF">2018-08-09T01:57:57Z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